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57" r:id="rId6"/>
    <p:sldId id="265" r:id="rId7"/>
    <p:sldId id="267" r:id="rId8"/>
    <p:sldId id="269" r:id="rId9"/>
    <p:sldId id="273" r:id="rId10"/>
    <p:sldId id="280" r:id="rId11"/>
    <p:sldId id="261" r:id="rId12"/>
    <p:sldId id="282" r:id="rId13"/>
    <p:sldId id="284" r:id="rId14"/>
    <p:sldId id="286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2000505000000020004" pitchFamily="2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763"/>
    <a:srgbClr val="004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0E880A-9E48-4A1C-BED7-1ED33A153C6C}">
  <a:tblStyle styleId="{160E880A-9E48-4A1C-BED7-1ED33A153C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60"/>
  </p:normalViewPr>
  <p:slideViewPr>
    <p:cSldViewPr snapToGrid="0">
      <p:cViewPr varScale="1">
        <p:scale>
          <a:sx n="91" d="100"/>
          <a:sy n="91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77bf8f82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77bf8f82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61370c0676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61370c0676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aemelia_icons.png"/>
          <p:cNvPicPr preferRelativeResize="0"/>
          <p:nvPr/>
        </p:nvPicPr>
        <p:blipFill rotWithShape="1">
          <a:blip r:embed="rId2">
            <a:alphaModFix amt="40000"/>
          </a:blip>
          <a:srcRect t="30860" b="30860"/>
          <a:stretch/>
        </p:blipFill>
        <p:spPr>
          <a:xfrm>
            <a:off x="0" y="-2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786525" y="1968875"/>
            <a:ext cx="5859600" cy="276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aemelia_icons.png"/>
          <p:cNvPicPr preferRelativeResize="0"/>
          <p:nvPr/>
        </p:nvPicPr>
        <p:blipFill rotWithShape="1">
          <a:blip r:embed="rId2">
            <a:alphaModFix amt="20000"/>
          </a:blip>
          <a:srcRect t="30860" b="30860"/>
          <a:stretch/>
        </p:blipFill>
        <p:spPr>
          <a:xfrm>
            <a:off x="0" y="-2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970175" y="3107350"/>
            <a:ext cx="5792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970175" y="3906852"/>
            <a:ext cx="5792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</a:defRPr>
            </a:lvl1pPr>
            <a:lvl2pPr lvl="1">
              <a:buNone/>
              <a:defRPr>
                <a:solidFill>
                  <a:schemeClr val="accent3"/>
                </a:solidFill>
              </a:defRPr>
            </a:lvl2pPr>
            <a:lvl3pPr lvl="2">
              <a:buNone/>
              <a:defRPr>
                <a:solidFill>
                  <a:schemeClr val="accent3"/>
                </a:solidFill>
              </a:defRPr>
            </a:lvl3pPr>
            <a:lvl4pPr lvl="3">
              <a:buNone/>
              <a:defRPr>
                <a:solidFill>
                  <a:schemeClr val="accent3"/>
                </a:solidFill>
              </a:defRPr>
            </a:lvl4pPr>
            <a:lvl5pPr lvl="4">
              <a:buNone/>
              <a:defRPr>
                <a:solidFill>
                  <a:schemeClr val="accent3"/>
                </a:solidFill>
              </a:defRPr>
            </a:lvl5pPr>
            <a:lvl6pPr lvl="5">
              <a:buNone/>
              <a:defRPr>
                <a:solidFill>
                  <a:schemeClr val="accent3"/>
                </a:solidFill>
              </a:defRPr>
            </a:lvl6pPr>
            <a:lvl7pPr lvl="6">
              <a:buNone/>
              <a:defRPr>
                <a:solidFill>
                  <a:schemeClr val="accent3"/>
                </a:solidFill>
              </a:defRPr>
            </a:lvl7pPr>
            <a:lvl8pPr lvl="7">
              <a:buNone/>
              <a:defRPr>
                <a:solidFill>
                  <a:schemeClr val="accent3"/>
                </a:solidFill>
              </a:defRPr>
            </a:lvl8pPr>
            <a:lvl9pPr lvl="8">
              <a:buNone/>
              <a:defRPr>
                <a:solidFill>
                  <a:schemeClr val="accent3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aemelia_icons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784250" y="222075"/>
            <a:ext cx="6549300" cy="26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rtl="0">
              <a:spcBef>
                <a:spcPts val="600"/>
              </a:spcBef>
              <a:spcAft>
                <a:spcPts val="0"/>
              </a:spcAft>
              <a:buSzPts val="4000"/>
              <a:buChar char="▸"/>
              <a:defRPr sz="4000" b="1" i="1"/>
            </a:lvl1pPr>
            <a:lvl2pPr marL="914400" lvl="1" indent="-482600" rtl="0">
              <a:spcBef>
                <a:spcPts val="0"/>
              </a:spcBef>
              <a:spcAft>
                <a:spcPts val="0"/>
              </a:spcAft>
              <a:buSzPts val="4000"/>
              <a:buChar char="▹"/>
              <a:defRPr sz="4000" b="1" i="1"/>
            </a:lvl2pPr>
            <a:lvl3pPr marL="1371600" lvl="2" indent="-482600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 b="1" i="1"/>
            </a:lvl3pPr>
            <a:lvl4pPr marL="1828800" lvl="3" indent="-48260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 b="1" i="1"/>
            </a:lvl4pPr>
            <a:lvl5pPr marL="2286000" lvl="4" indent="-482600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 b="1" i="1"/>
            </a:lvl5pPr>
            <a:lvl6pPr marL="2743200" lvl="5" indent="-482600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 b="1" i="1"/>
            </a:lvl6pPr>
            <a:lvl7pPr marL="3200400" lvl="6" indent="-48260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 b="1" i="1"/>
            </a:lvl7pPr>
            <a:lvl8pPr marL="3657600" lvl="7" indent="-482600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 b="1" i="1"/>
            </a:lvl8pPr>
            <a:lvl9pPr marL="4114800" lvl="8" indent="-48260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 b="1" i="1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874625" y="275339"/>
            <a:ext cx="5562000" cy="44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ts val="30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544225" y="297367"/>
            <a:ext cx="2981400" cy="46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5705276" y="297367"/>
            <a:ext cx="2981400" cy="46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6" name="Google Shape;46;p8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874625" y="484600"/>
            <a:ext cx="5562000" cy="42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"/>
              <a:buChar char="▸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montserra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roboto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7BB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1147625" y="2816351"/>
            <a:ext cx="7498800" cy="19188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NOMBRE </a:t>
            </a:r>
            <a:br>
              <a:rPr lang="es-CO" dirty="0"/>
            </a:br>
            <a:r>
              <a:rPr lang="es-CO" dirty="0"/>
              <a:t>DEL CURSO</a:t>
            </a:r>
            <a:endParaRPr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5E6A70F-DEEF-4D85-9542-222AE2DF4F13}"/>
              </a:ext>
            </a:extLst>
          </p:cNvPr>
          <p:cNvSpPr/>
          <p:nvPr/>
        </p:nvSpPr>
        <p:spPr>
          <a:xfrm>
            <a:off x="0" y="-1"/>
            <a:ext cx="9144000" cy="2327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6A1E567-EC4C-44EF-BE79-2BB80F61E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33" y="-86110"/>
            <a:ext cx="1793983" cy="24132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37" descr="photo-1434030216411-0b793f4b4173.jpg"/>
          <p:cNvPicPr preferRelativeResize="0"/>
          <p:nvPr/>
        </p:nvPicPr>
        <p:blipFill rotWithShape="1">
          <a:blip r:embed="rId3">
            <a:alphaModFix/>
          </a:blip>
          <a:srcRect l="28831" r="30600"/>
          <a:stretch/>
        </p:blipFill>
        <p:spPr>
          <a:xfrm>
            <a:off x="0" y="0"/>
            <a:ext cx="2086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7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73763"/>
                </a:solidFill>
              </a:rPr>
              <a:t>10</a:t>
            </a:fld>
            <a:endParaRPr>
              <a:solidFill>
                <a:srgbClr val="073763"/>
              </a:solidFill>
            </a:endParaRPr>
          </a:p>
        </p:txBody>
      </p:sp>
      <p:sp>
        <p:nvSpPr>
          <p:cNvPr id="330" name="Google Shape;330;p37"/>
          <p:cNvSpPr txBox="1">
            <a:spLocks noGrp="1"/>
          </p:cNvSpPr>
          <p:nvPr>
            <p:ph type="ctrTitle" idx="4294967295"/>
          </p:nvPr>
        </p:nvSpPr>
        <p:spPr>
          <a:xfrm>
            <a:off x="2691650" y="440350"/>
            <a:ext cx="55713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9000" dirty="0">
                <a:solidFill>
                  <a:srgbClr val="0047BB"/>
                </a:solidFill>
              </a:rPr>
              <a:t>¡Gracias!</a:t>
            </a:r>
            <a:endParaRPr sz="9000" dirty="0">
              <a:solidFill>
                <a:srgbClr val="0047BB"/>
              </a:solidFill>
            </a:endParaRPr>
          </a:p>
        </p:txBody>
      </p:sp>
      <p:sp>
        <p:nvSpPr>
          <p:cNvPr id="331" name="Google Shape;331;p37"/>
          <p:cNvSpPr txBox="1">
            <a:spLocks noGrp="1"/>
          </p:cNvSpPr>
          <p:nvPr>
            <p:ph type="subTitle" idx="4294967295"/>
          </p:nvPr>
        </p:nvSpPr>
        <p:spPr>
          <a:xfrm>
            <a:off x="2691650" y="2145350"/>
            <a:ext cx="5571300" cy="25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O" sz="2400" b="1" dirty="0"/>
              <a:t>¿Alguna pregunta</a:t>
            </a:r>
            <a:r>
              <a:rPr lang="en" sz="2400" b="1" dirty="0"/>
              <a:t>?</a:t>
            </a:r>
            <a:endParaRPr sz="2400" dirty="0"/>
          </a:p>
          <a:p>
            <a:pPr marL="0" lvl="0" indent="0">
              <a:spcBef>
                <a:spcPts val="1000"/>
              </a:spcBef>
              <a:buClr>
                <a:schemeClr val="dk1"/>
              </a:buClr>
              <a:buSzPts val="1100"/>
              <a:buNone/>
            </a:pPr>
            <a:r>
              <a:rPr lang="es-ES" sz="2000" dirty="0"/>
              <a:t>Comparte tu correo electrónico para mantener un canal de comunicación con tus estudiantes</a:t>
            </a:r>
          </a:p>
          <a:p>
            <a:pPr marL="0" lvl="0" indent="0">
              <a:spcBef>
                <a:spcPts val="1000"/>
              </a:spcBef>
              <a:buClr>
                <a:schemeClr val="dk1"/>
              </a:buClr>
              <a:buSzPts val="1100"/>
              <a:buNone/>
            </a:pPr>
            <a:endParaRPr lang="es-ES"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000" dirty="0"/>
              <a:t>user@</a:t>
            </a:r>
            <a:r>
              <a:rPr lang="es-CO" sz="2000" dirty="0"/>
              <a:t>unicolmayor.edu.co</a:t>
            </a:r>
            <a:endParaRPr lang="en" sz="2000" dirty="0"/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7BB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0223-6951-41FE-AFFC-162B63CB3B55}"/>
              </a:ext>
            </a:extLst>
          </p:cNvPr>
          <p:cNvSpPr/>
          <p:nvPr/>
        </p:nvSpPr>
        <p:spPr>
          <a:xfrm>
            <a:off x="2206752" y="0"/>
            <a:ext cx="693724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109075" y="1632089"/>
            <a:ext cx="2023872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BIBLIOGRAFÍA</a:t>
            </a:r>
            <a:endParaRPr dirty="0"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2894376" y="2026426"/>
            <a:ext cx="5562000" cy="926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" sz="2000" dirty="0"/>
              <a:t>Puedes hacer uso de listas.</a:t>
            </a:r>
          </a:p>
          <a:p>
            <a:pPr lvl="0">
              <a:spcBef>
                <a:spcPts val="0"/>
              </a:spcBef>
            </a:pPr>
            <a:r>
              <a:rPr lang="es-ES" sz="2000" dirty="0"/>
              <a:t>Tratar de no sobrecargar la diapositiva</a:t>
            </a:r>
            <a:r>
              <a:rPr lang="es-CO" sz="2000" dirty="0"/>
              <a:t>.	</a:t>
            </a:r>
            <a:endParaRPr sz="2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11</a:t>
            </a:fld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7BB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0A61A999-EA33-4420-9AFF-EFFE1962F720}"/>
              </a:ext>
            </a:extLst>
          </p:cNvPr>
          <p:cNvSpPr/>
          <p:nvPr/>
        </p:nvSpPr>
        <p:spPr>
          <a:xfrm>
            <a:off x="2206752" y="0"/>
            <a:ext cx="693724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3" name="Google Shape;343;p39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USO DE FUENTES</a:t>
            </a:r>
            <a:endParaRPr dirty="0"/>
          </a:p>
        </p:txBody>
      </p:sp>
      <p:sp>
        <p:nvSpPr>
          <p:cNvPr id="344" name="Google Shape;344;p39"/>
          <p:cNvSpPr txBox="1">
            <a:spLocks noGrp="1"/>
          </p:cNvSpPr>
          <p:nvPr>
            <p:ph type="body" idx="1"/>
          </p:nvPr>
        </p:nvSpPr>
        <p:spPr>
          <a:xfrm>
            <a:off x="2546076" y="914195"/>
            <a:ext cx="6258600" cy="22825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O" sz="1600" dirty="0"/>
              <a:t>Esta presentación usa las siguientes tipografías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n" sz="1600" dirty="0" smtClean="0"/>
              <a:t>Tí</a:t>
            </a:r>
            <a:r>
              <a:rPr lang="es-CO" sz="1600" dirty="0" err="1" smtClean="0"/>
              <a:t>tulos</a:t>
            </a:r>
            <a:r>
              <a:rPr lang="en" sz="1600" dirty="0"/>
              <a:t>: </a:t>
            </a:r>
            <a:r>
              <a:rPr lang="en" sz="1600" b="1" dirty="0"/>
              <a:t>Montserrat</a:t>
            </a:r>
            <a:endParaRPr sz="1600" b="1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 sz="1600" dirty="0"/>
              <a:t>Contenidos de texto </a:t>
            </a:r>
            <a:r>
              <a:rPr lang="es-CO" sz="1600" b="1" dirty="0"/>
              <a:t>R</a:t>
            </a:r>
            <a:r>
              <a:rPr lang="en" sz="1600" b="1" dirty="0"/>
              <a:t>oboto</a:t>
            </a:r>
            <a:endParaRPr sz="1600" b="1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CO" sz="1600" dirty="0"/>
              <a:t>Puedes descargar las fuentes en los siguientes dos enlaces</a:t>
            </a:r>
            <a:r>
              <a:rPr lang="en" sz="1600" dirty="0"/>
              <a:t>: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 dirty="0">
                <a:solidFill>
                  <a:srgbClr val="3D85C6"/>
                </a:solidFill>
                <a:hlinkClick r:id="rId3"/>
              </a:rPr>
              <a:t>https://www.fontsquirrel.com/fonts/montserrat</a:t>
            </a:r>
            <a:endParaRPr sz="1600" dirty="0">
              <a:solidFill>
                <a:srgbClr val="3D85C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 dirty="0">
                <a:solidFill>
                  <a:srgbClr val="3D85C6"/>
                </a:solidFill>
                <a:hlinkClick r:id="rId4"/>
              </a:rPr>
              <a:t>https://www.fontsquirrel.com/fonts/roboto</a:t>
            </a:r>
            <a:endParaRPr sz="1600" dirty="0">
              <a:solidFill>
                <a:srgbClr val="3D85C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346" name="Google Shape;346;p39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12</a:t>
            </a:fld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4" name="Google Shape;804;p41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805" name="Google Shape;805;p41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41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1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1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41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1" name="Google Shape;811;p41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812" name="Google Shape;812;p41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6" name="Google Shape;816;p41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817" name="Google Shape;817;p41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41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821" name="Google Shape;821;p41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41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827" name="Google Shape;827;p41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0" name="Google Shape;830;p41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831" name="Google Shape;831;p41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1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1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1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5" name="Google Shape;835;p41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836" name="Google Shape;836;p41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1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1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1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1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1" name="Google Shape;841;p41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842" name="Google Shape;842;p41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1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1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1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1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8" name="Google Shape;848;p41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849" name="Google Shape;849;p41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1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1" name="Google Shape;851;p41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852" name="Google Shape;852;p41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1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41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5" name="Google Shape;855;p41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856" name="Google Shape;856;p41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1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1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41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41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1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2" name="Google Shape;862;p41"/>
          <p:cNvGrpSpPr/>
          <p:nvPr/>
        </p:nvGrpSpPr>
        <p:grpSpPr>
          <a:xfrm>
            <a:off x="1747277" y="808569"/>
            <a:ext cx="361521" cy="445816"/>
            <a:chOff x="1582665" y="1011072"/>
            <a:chExt cx="584040" cy="720220"/>
          </a:xfrm>
        </p:grpSpPr>
        <p:sp>
          <p:nvSpPr>
            <p:cNvPr id="863" name="Google Shape;863;p41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1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41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41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1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8" name="Google Shape;868;p41"/>
          <p:cNvGrpSpPr/>
          <p:nvPr/>
        </p:nvGrpSpPr>
        <p:grpSpPr>
          <a:xfrm>
            <a:off x="2372684" y="878587"/>
            <a:ext cx="379481" cy="445796"/>
            <a:chOff x="2554206" y="1011105"/>
            <a:chExt cx="613055" cy="720187"/>
          </a:xfrm>
        </p:grpSpPr>
        <p:sp>
          <p:nvSpPr>
            <p:cNvPr id="869" name="Google Shape;869;p4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41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873" name="Google Shape;873;p4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74" name="Google Shape;874;p4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4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4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4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4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4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4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4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4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4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4" name="Google Shape;884;p41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1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1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1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1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1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0" name="Google Shape;890;p41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891" name="Google Shape;891;p41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41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41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41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5" name="Google Shape;895;p41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896" name="Google Shape;896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1" name="Google Shape;901;p41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902" name="Google Shape;902;p41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1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1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1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1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1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8" name="Google Shape;908;p41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909" name="Google Shape;909;p41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1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1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1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3" name="Google Shape;913;p41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914" name="Google Shape;914;p41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1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1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1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8" name="Google Shape;918;p41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919" name="Google Shape;919;p41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1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1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1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1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4" name="Google Shape;924;p4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25" name="Google Shape;925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35" name="Google Shape;935;p41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936" name="Google Shape;936;p41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1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1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9" name="Google Shape;939;p4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40" name="Google Shape;940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" name="Google Shape;947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50" name="Google Shape;950;p41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951" name="Google Shape;951;p41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1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1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1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5" name="Google Shape;955;p4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956" name="Google Shape;956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965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66" name="Google Shape;966;p41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967" name="Google Shape;967;p41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1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1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1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1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1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4" name="Google Shape;974;p41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975" name="Google Shape;975;p4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1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1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1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41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980" name="Google Shape;980;p41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1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1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1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4" name="Google Shape;984;p41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85" name="Google Shape;985;p4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1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1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1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1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0" name="Google Shape;990;p41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991" name="Google Shape;991;p4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1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1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1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1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1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41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998" name="Google Shape;998;p41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1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1" name="Google Shape;1001;p41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002" name="Google Shape;1002;p41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1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1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1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1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7" name="Google Shape;1007;p41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008" name="Google Shape;1008;p41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1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1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1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1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1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41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015" name="Google Shape;1015;p41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1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1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8" name="Google Shape;1018;p41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019" name="Google Shape;1019;p41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1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1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1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3" name="Google Shape;1023;p41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024" name="Google Shape;1024;p41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1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1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1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1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1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0" name="Google Shape;1030;p41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031" name="Google Shape;1031;p41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1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1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1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1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1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1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8" name="Google Shape;1038;p41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039" name="Google Shape;1039;p41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1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1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1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3" name="Google Shape;1043;p41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044" name="Google Shape;1044;p41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7" name="Google Shape;1047;p41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048" name="Google Shape;1048;p41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1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1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1" name="Google Shape;1051;p41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052" name="Google Shape;1052;p41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1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1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1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6" name="Google Shape;1056;p41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057" name="Google Shape;1057;p41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1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1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1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1" name="Google Shape;1061;p41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062" name="Google Shape;1062;p41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1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1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1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1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7" name="Google Shape;1067;p41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068" name="Google Shape;1068;p41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1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4" name="Google Shape;1074;p41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075" name="Google Shape;1075;p41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1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1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1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1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1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1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2" name="Google Shape;1082;p41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83" name="Google Shape;1083;p41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1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1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1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1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1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1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1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1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1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1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1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5" name="Google Shape;1095;p41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096" name="Google Shape;1096;p41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1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1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1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0" name="Google Shape;1100;p41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101" name="Google Shape;1101;p41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1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1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4" name="Google Shape;1104;p41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105" name="Google Shape;1105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41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112" name="Google Shape;1112;p4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1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1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1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1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41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121" name="Google Shape;1121;p4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1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1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1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1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1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1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41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134" name="Google Shape;1134;p4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1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1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1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6" name="Google Shape;1146;p41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147" name="Google Shape;1147;p4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1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1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1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1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1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1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1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1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9" name="Google Shape;1159;p41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160" name="Google Shape;1160;p41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1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1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1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1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1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6" name="Google Shape;1166;p41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167" name="Google Shape;1167;p4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1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1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1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2" name="Google Shape;1182;p41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183" name="Google Shape;1183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84" name="Google Shape;1184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7" name="Google Shape;1187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88" name="Google Shape;1188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1" name="Google Shape;1191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92" name="Google Shape;1192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5" name="Google Shape;1195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96" name="Google Shape;1196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99" name="Google Shape;1199;p41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200" name="Google Shape;1200;p41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8" name="Google Shape;1208;p41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209" name="Google Shape;1209;p41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1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1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1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1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1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1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1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1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1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1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1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1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3" name="Google Shape;1233;p41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234" name="Google Shape;1234;p4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235" name="Google Shape;1235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7" name="Google Shape;1237;p4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38" name="Google Shape;1238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0" name="Google Shape;1240;p4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41" name="Google Shape;1241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43" name="Google Shape;1243;p41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Diagram</a:t>
            </a:r>
            <a:r>
              <a:rPr lang="es-CO" dirty="0">
                <a:solidFill>
                  <a:schemeClr val="dk1"/>
                </a:solidFill>
              </a:rPr>
              <a:t>a</a:t>
            </a:r>
            <a:r>
              <a:rPr lang="en" dirty="0">
                <a:solidFill>
                  <a:schemeClr val="dk1"/>
                </a:solidFill>
              </a:rPr>
              <a:t>s </a:t>
            </a:r>
            <a:r>
              <a:rPr lang="es-CO" dirty="0">
                <a:solidFill>
                  <a:schemeClr val="dk1"/>
                </a:solidFill>
              </a:rPr>
              <a:t>e Infografías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1244" name="Google Shape;1244;p41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245" name="Google Shape;1245;p41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1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1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1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43"/>
          <p:cNvSpPr txBox="1"/>
          <p:nvPr/>
        </p:nvSpPr>
        <p:spPr>
          <a:xfrm>
            <a:off x="1106100" y="4009227"/>
            <a:ext cx="6931800" cy="277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Universidad Colegio Mayor de Cundinamarca</a:t>
            </a:r>
            <a:endParaRPr sz="20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5BAA6D-385A-448F-8F79-29ABA90F5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578" y="725815"/>
            <a:ext cx="2440844" cy="32834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ctrTitle" idx="4294967295"/>
          </p:nvPr>
        </p:nvSpPr>
        <p:spPr>
          <a:xfrm>
            <a:off x="2691650" y="440350"/>
            <a:ext cx="55713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8000" dirty="0">
                <a:solidFill>
                  <a:srgbClr val="0047BB"/>
                </a:solidFill>
              </a:rPr>
              <a:t>¡HOLA!</a:t>
            </a:r>
            <a:endParaRPr sz="8000" dirty="0">
              <a:solidFill>
                <a:srgbClr val="0047BB"/>
              </a:solidFill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4294967295"/>
          </p:nvPr>
        </p:nvSpPr>
        <p:spPr>
          <a:xfrm>
            <a:off x="2796050" y="2232675"/>
            <a:ext cx="5571300" cy="25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O" sz="2400" b="1" dirty="0"/>
              <a:t>Soy Pedro Pérez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CO" sz="24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O" sz="2400" dirty="0"/>
              <a:t>Breve descripción del docente, 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/>
              <a:t>datos de contacto @username</a:t>
            </a:r>
            <a:endParaRPr sz="2400" dirty="0"/>
          </a:p>
        </p:txBody>
      </p:sp>
      <p:pic>
        <p:nvPicPr>
          <p:cNvPr id="77" name="Google Shape;77;p15" descr="photo-1434030216411-0b793f4b4173.jpg"/>
          <p:cNvPicPr preferRelativeResize="0"/>
          <p:nvPr/>
        </p:nvPicPr>
        <p:blipFill rotWithShape="1">
          <a:blip r:embed="rId3">
            <a:alphaModFix/>
          </a:blip>
          <a:srcRect l="28831" r="30600"/>
          <a:stretch/>
        </p:blipFill>
        <p:spPr>
          <a:xfrm>
            <a:off x="0" y="0"/>
            <a:ext cx="2086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47BB"/>
                </a:solidFill>
              </a:rPr>
              <a:t>2</a:t>
            </a:fld>
            <a:endParaRPr dirty="0">
              <a:solidFill>
                <a:srgbClr val="0047BB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ctrTitle"/>
          </p:nvPr>
        </p:nvSpPr>
        <p:spPr>
          <a:xfrm>
            <a:off x="2970175" y="3107350"/>
            <a:ext cx="5792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>
                <a:solidFill>
                  <a:srgbClr val="0047BB"/>
                </a:solidFill>
              </a:rPr>
              <a:t>Bienvenidos</a:t>
            </a:r>
            <a:endParaRPr dirty="0">
              <a:solidFill>
                <a:srgbClr val="0047BB"/>
              </a:solidFill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1"/>
          </p:nvPr>
        </p:nvSpPr>
        <p:spPr>
          <a:xfrm>
            <a:off x="2970175" y="4267150"/>
            <a:ext cx="5792700" cy="6340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s-ES" sz="2000" dirty="0">
                <a:solidFill>
                  <a:srgbClr val="073763"/>
                </a:solidFill>
              </a:rPr>
              <a:t>Escribe en esta hoja tu mensaje para los estudiantes del componente.</a:t>
            </a:r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47BB"/>
                </a:solidFill>
              </a:rPr>
              <a:t>3</a:t>
            </a:fld>
            <a:endParaRPr dirty="0">
              <a:solidFill>
                <a:srgbClr val="0047BB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1576986" y="1398824"/>
            <a:ext cx="6549300" cy="26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“</a:t>
            </a:r>
            <a:r>
              <a:rPr lang="es-CO" dirty="0"/>
              <a:t>Las citas son inspiración para invocar pensamientos filosóficos al lector</a:t>
            </a:r>
            <a:r>
              <a:rPr lang="en" dirty="0"/>
              <a:t>”.</a:t>
            </a:r>
            <a:endParaRPr dirty="0"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47BB"/>
                </a:solidFill>
              </a:rPr>
              <a:t>4</a:t>
            </a:fld>
            <a:endParaRPr dirty="0">
              <a:solidFill>
                <a:srgbClr val="0047BB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7BB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B5B8760-0D24-4A53-BADC-DED5E36DD3C6}"/>
              </a:ext>
            </a:extLst>
          </p:cNvPr>
          <p:cNvSpPr/>
          <p:nvPr/>
        </p:nvSpPr>
        <p:spPr>
          <a:xfrm>
            <a:off x="2206752" y="0"/>
            <a:ext cx="693724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2"/>
          </p:nvPr>
        </p:nvSpPr>
        <p:spPr>
          <a:xfrm>
            <a:off x="2462200" y="361950"/>
            <a:ext cx="2856600" cy="33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O" sz="1800" b="1" dirty="0"/>
              <a:t>AQUÍ PUEDES EDITAR EL TEXTO Y USARLO SEGÚN LO REQUIERA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2"/>
          </p:nvPr>
        </p:nvSpPr>
        <p:spPr>
          <a:xfrm>
            <a:off x="5504929" y="361950"/>
            <a:ext cx="3181800" cy="33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O" sz="1800" b="1" dirty="0"/>
              <a:t>TEXTO ADICIONAL</a:t>
            </a:r>
            <a:endParaRPr sz="1200"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5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109074" y="1606800"/>
            <a:ext cx="2097677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LINEAMIENTOS GENERALES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7BB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3A6EABC-83A5-4C01-A541-E11D161FADDD}"/>
              </a:ext>
            </a:extLst>
          </p:cNvPr>
          <p:cNvSpPr/>
          <p:nvPr/>
        </p:nvSpPr>
        <p:spPr>
          <a:xfrm>
            <a:off x="2088050" y="0"/>
            <a:ext cx="705595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0" y="1626750"/>
            <a:ext cx="208805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UNA IMAGEN ACOMPAÑADA  DE TEXTO</a:t>
            </a:r>
            <a:endParaRPr dirty="0"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6072050" y="522000"/>
            <a:ext cx="2587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O" sz="2400" dirty="0"/>
              <a:t>El uso de imágenes ayuda a explicar textos complejos.</a:t>
            </a:r>
            <a:endParaRPr sz="2400" dirty="0"/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3">
            <a:alphaModFix/>
          </a:blip>
          <a:srcRect l="22716" r="7939"/>
          <a:stretch/>
        </p:blipFill>
        <p:spPr>
          <a:xfrm>
            <a:off x="2088050" y="0"/>
            <a:ext cx="356667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6</a:t>
            </a:fld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7BB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AB8DC24C-FBE9-41EA-9DB8-05D9687B3299}"/>
              </a:ext>
            </a:extLst>
          </p:cNvPr>
          <p:cNvSpPr/>
          <p:nvPr/>
        </p:nvSpPr>
        <p:spPr>
          <a:xfrm>
            <a:off x="2206752" y="0"/>
            <a:ext cx="693724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0" y="1626750"/>
            <a:ext cx="2206751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USA DIAGRAMAS</a:t>
            </a:r>
            <a:br>
              <a:rPr lang="es-CO" dirty="0"/>
            </a:br>
            <a:r>
              <a:rPr lang="es-CO" dirty="0"/>
              <a:t>PARA EXPLICAR IDEAS</a:t>
            </a:r>
            <a:endParaRPr dirty="0"/>
          </a:p>
        </p:txBody>
      </p:sp>
      <p:sp>
        <p:nvSpPr>
          <p:cNvPr id="153" name="Google Shape;153;p24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7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154" name="Google Shape;154;p24"/>
          <p:cNvSpPr/>
          <p:nvPr/>
        </p:nvSpPr>
        <p:spPr>
          <a:xfrm rot="5400000">
            <a:off x="3556671" y="425823"/>
            <a:ext cx="2321400" cy="2321400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4"/>
          <p:cNvSpPr/>
          <p:nvPr/>
        </p:nvSpPr>
        <p:spPr>
          <a:xfrm rot="5400000" flipH="1">
            <a:off x="4021127" y="2881008"/>
            <a:ext cx="1856944" cy="1856944"/>
          </a:xfrm>
          <a:prstGeom prst="teardrop">
            <a:avLst>
              <a:gd name="adj" fmla="val 100000"/>
            </a:avLst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4"/>
          <p:cNvSpPr/>
          <p:nvPr/>
        </p:nvSpPr>
        <p:spPr>
          <a:xfrm rot="10800000">
            <a:off x="6011691" y="1464259"/>
            <a:ext cx="1282846" cy="1282846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4"/>
          <p:cNvSpPr/>
          <p:nvPr/>
        </p:nvSpPr>
        <p:spPr>
          <a:xfrm flipH="1">
            <a:off x="6011839" y="2881007"/>
            <a:ext cx="1550106" cy="1550106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24"/>
          <p:cNvGrpSpPr/>
          <p:nvPr/>
        </p:nvGrpSpPr>
        <p:grpSpPr>
          <a:xfrm>
            <a:off x="4224762" y="1222948"/>
            <a:ext cx="1042997" cy="801065"/>
            <a:chOff x="568950" y="3686775"/>
            <a:chExt cx="472500" cy="362900"/>
          </a:xfrm>
        </p:grpSpPr>
        <p:sp>
          <p:nvSpPr>
            <p:cNvPr id="159" name="Google Shape;159;p24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l" t="t" r="r" b="b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l" t="t" r="r" b="b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l" t="t" r="r" b="b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24"/>
          <p:cNvGrpSpPr/>
          <p:nvPr/>
        </p:nvGrpSpPr>
        <p:grpSpPr>
          <a:xfrm>
            <a:off x="4623716" y="3563713"/>
            <a:ext cx="731852" cy="491878"/>
            <a:chOff x="1244800" y="3717225"/>
            <a:chExt cx="449375" cy="302025"/>
          </a:xfrm>
        </p:grpSpPr>
        <p:sp>
          <p:nvSpPr>
            <p:cNvPr id="163" name="Google Shape;163;p24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4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24"/>
          <p:cNvGrpSpPr/>
          <p:nvPr/>
        </p:nvGrpSpPr>
        <p:grpSpPr>
          <a:xfrm>
            <a:off x="6467153" y="3404590"/>
            <a:ext cx="631710" cy="493578"/>
            <a:chOff x="1923075" y="3694075"/>
            <a:chExt cx="437200" cy="341600"/>
          </a:xfrm>
        </p:grpSpPr>
        <p:sp>
          <p:nvSpPr>
            <p:cNvPr id="170" name="Google Shape;170;p24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4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4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4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4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4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24"/>
          <p:cNvGrpSpPr/>
          <p:nvPr/>
        </p:nvGrpSpPr>
        <p:grpSpPr>
          <a:xfrm>
            <a:off x="6499186" y="1974454"/>
            <a:ext cx="387865" cy="318444"/>
            <a:chOff x="2599525" y="3688600"/>
            <a:chExt cx="428675" cy="351950"/>
          </a:xfrm>
        </p:grpSpPr>
        <p:sp>
          <p:nvSpPr>
            <p:cNvPr id="180" name="Google Shape;180;p24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7BB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01AD606-9665-4DA5-BDC0-87DC73841972}"/>
              </a:ext>
            </a:extLst>
          </p:cNvPr>
          <p:cNvSpPr/>
          <p:nvPr/>
        </p:nvSpPr>
        <p:spPr>
          <a:xfrm>
            <a:off x="2206752" y="0"/>
            <a:ext cx="693724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6" name="Google Shape;226;p26"/>
          <p:cNvSpPr txBox="1">
            <a:spLocks noGrp="1"/>
          </p:cNvSpPr>
          <p:nvPr>
            <p:ph type="title"/>
          </p:nvPr>
        </p:nvSpPr>
        <p:spPr>
          <a:xfrm>
            <a:off x="0" y="1626750"/>
            <a:ext cx="2206751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AÑADE TABLAS</a:t>
            </a:r>
            <a:br>
              <a:rPr lang="es-CO" dirty="0"/>
            </a:br>
            <a:r>
              <a:rPr lang="es-CO" dirty="0"/>
              <a:t>COMPARATIVAS</a:t>
            </a:r>
            <a:endParaRPr dirty="0"/>
          </a:p>
        </p:txBody>
      </p:sp>
      <p:graphicFrame>
        <p:nvGraphicFramePr>
          <p:cNvPr id="227" name="Google Shape;227;p26"/>
          <p:cNvGraphicFramePr/>
          <p:nvPr/>
        </p:nvGraphicFramePr>
        <p:xfrm>
          <a:off x="2559200" y="536781"/>
          <a:ext cx="6054800" cy="4096000"/>
        </p:xfrm>
        <a:graphic>
          <a:graphicData uri="http://schemas.openxmlformats.org/drawingml/2006/table">
            <a:tbl>
              <a:tblPr>
                <a:noFill/>
                <a:tableStyleId>{160E880A-9E48-4A1C-BED7-1ED33A153C6C}</a:tableStyleId>
              </a:tblPr>
              <a:tblGrid>
                <a:gridCol w="151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40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Yellow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1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1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1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0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Blue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sz="1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1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1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40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Orange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1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sz="1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1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8" name="Google Shape;228;p2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8</a:t>
            </a:fld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7BB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495D6CF-633D-4FEC-AF64-8CEF9DAB5928}"/>
              </a:ext>
            </a:extLst>
          </p:cNvPr>
          <p:cNvSpPr/>
          <p:nvPr/>
        </p:nvSpPr>
        <p:spPr>
          <a:xfrm>
            <a:off x="2084832" y="0"/>
            <a:ext cx="705916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LAS GRÁFICAS AYUDAN A GUIAR EL PROCESO</a:t>
            </a:r>
            <a:endParaRPr dirty="0"/>
          </a:p>
        </p:txBody>
      </p:sp>
      <p:sp>
        <p:nvSpPr>
          <p:cNvPr id="268" name="Google Shape;268;p30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9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269" name="Google Shape;269;p30"/>
          <p:cNvSpPr/>
          <p:nvPr/>
        </p:nvSpPr>
        <p:spPr>
          <a:xfrm>
            <a:off x="2441325" y="2284800"/>
            <a:ext cx="6301500" cy="573900"/>
          </a:xfrm>
          <a:prstGeom prst="homePlate">
            <a:avLst>
              <a:gd name="adj" fmla="val 50000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0"/>
          <p:cNvSpPr/>
          <p:nvPr/>
        </p:nvSpPr>
        <p:spPr>
          <a:xfrm>
            <a:off x="2695925" y="1846650"/>
            <a:ext cx="1450200" cy="14502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Primero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30"/>
          <p:cNvSpPr/>
          <p:nvPr/>
        </p:nvSpPr>
        <p:spPr>
          <a:xfrm>
            <a:off x="4783163" y="1846650"/>
            <a:ext cx="1450200" cy="1450200"/>
          </a:xfrm>
          <a:prstGeom prst="ellipse">
            <a:avLst/>
          </a:prstGeom>
          <a:solidFill>
            <a:srgbClr val="3D85C6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Segundo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0"/>
          <p:cNvSpPr/>
          <p:nvPr/>
        </p:nvSpPr>
        <p:spPr>
          <a:xfrm>
            <a:off x="6870401" y="1846650"/>
            <a:ext cx="1450200" cy="14502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Tercero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emelia template">
  <a:themeElements>
    <a:clrScheme name="Custom 347">
      <a:dk1>
        <a:srgbClr val="073763"/>
      </a:dk1>
      <a:lt1>
        <a:srgbClr val="FFFFFF"/>
      </a:lt1>
      <a:dk2>
        <a:srgbClr val="3F4247"/>
      </a:dk2>
      <a:lt2>
        <a:srgbClr val="CFD9E1"/>
      </a:lt2>
      <a:accent1>
        <a:srgbClr val="6FA8DC"/>
      </a:accent1>
      <a:accent2>
        <a:srgbClr val="0B5394"/>
      </a:accent2>
      <a:accent3>
        <a:srgbClr val="9FC5E8"/>
      </a:accent3>
      <a:accent4>
        <a:srgbClr val="CFD9E1"/>
      </a:accent4>
      <a:accent5>
        <a:srgbClr val="A1EFFF"/>
      </a:accent5>
      <a:accent6>
        <a:srgbClr val="5AB1C9"/>
      </a:accent6>
      <a:hlink>
        <a:srgbClr val="0B539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201</Words>
  <Application>Microsoft Office PowerPoint</Application>
  <PresentationFormat>Presentación en pantalla (16:9)</PresentationFormat>
  <Paragraphs>64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Calibri</vt:lpstr>
      <vt:lpstr>Montserrat</vt:lpstr>
      <vt:lpstr>Roboto</vt:lpstr>
      <vt:lpstr>Arial</vt:lpstr>
      <vt:lpstr>Aemelia template</vt:lpstr>
      <vt:lpstr>NOMBRE  DEL CURSO</vt:lpstr>
      <vt:lpstr>¡HOLA!</vt:lpstr>
      <vt:lpstr>Bienvenidos</vt:lpstr>
      <vt:lpstr>Presentación de PowerPoint</vt:lpstr>
      <vt:lpstr>LINEAMIENTOS GENERALES</vt:lpstr>
      <vt:lpstr>UNA IMAGEN ACOMPAÑADA  DE TEXTO</vt:lpstr>
      <vt:lpstr>USA DIAGRAMAS PARA EXPLICAR IDEAS</vt:lpstr>
      <vt:lpstr>AÑADE TABLAS COMPARATIVAS</vt:lpstr>
      <vt:lpstr>LAS GRÁFICAS AYUDAN A GUIAR EL PROCESO</vt:lpstr>
      <vt:lpstr>¡Gracias!</vt:lpstr>
      <vt:lpstr>BIBLIOGRAFÍA</vt:lpstr>
      <vt:lpstr>USO DE FUENTES</vt:lpstr>
      <vt:lpstr>Diagramas e Infografías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 EL CURSO</dc:title>
  <dc:creator>D.I. Johanna Cuellar</dc:creator>
  <cp:lastModifiedBy>Sietic</cp:lastModifiedBy>
  <cp:revision>16</cp:revision>
  <dcterms:modified xsi:type="dcterms:W3CDTF">2020-07-10T16:35:17Z</dcterms:modified>
</cp:coreProperties>
</file>